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81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2691527"/>
            <a:ext cx="7556421" cy="1417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1"/>
              </a:lnSpc>
            </a:pPr>
            <a:r>
              <a:rPr lang="en-US" sz="44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Level Devil: A Reinforcement Learning Challenge</a:t>
            </a:r>
            <a:endParaRPr lang="en-US" sz="44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1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 deceptive platformer environment for training &amp; evaluating deep reinforcement learning agents, supporting both manual gameplay and PPO-based learning.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686" y="426363"/>
            <a:ext cx="13401247" cy="484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800"/>
              </a:lnSpc>
            </a:pPr>
            <a:r>
              <a:rPr lang="en-US" sz="30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Motivation: Beyond Predictable Environments</a:t>
            </a:r>
            <a:endParaRPr lang="en-US" sz="30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42689" y="1298497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Traditional RL Limitations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42688" y="1695808"/>
            <a:ext cx="13797780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Standard environments like CartPole and MountainCar offer predictable dynamics that rarely reflect real-world complexity.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34" y="2366487"/>
            <a:ext cx="6836079" cy="560296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7512011" y="2419469"/>
            <a:ext cx="6583323" cy="1602602"/>
          </a:xfrm>
          <a:prstGeom prst="roundRect">
            <a:avLst>
              <a:gd name="adj" fmla="val 10960"/>
            </a:avLst>
          </a:prstGeom>
          <a:noFill/>
          <a:ln w="22860">
            <a:solidFill>
              <a:srgbClr val="E5DEB2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580591" y="2678244"/>
            <a:ext cx="91440" cy="1001197"/>
          </a:xfrm>
          <a:prstGeom prst="roundRect">
            <a:avLst>
              <a:gd name="adj" fmla="val 71233"/>
            </a:avLst>
          </a:prstGeom>
          <a:solidFill>
            <a:srgbClr val="FFE652"/>
          </a:solidFill>
          <a:ln/>
        </p:spPr>
      </p:sp>
      <p:sp>
        <p:nvSpPr>
          <p:cNvPr id="8" name="Text 5"/>
          <p:cNvSpPr/>
          <p:nvPr/>
        </p:nvSpPr>
        <p:spPr>
          <a:xfrm>
            <a:off x="7784950" y="2621075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Sparse Rewards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04190" y="3041247"/>
            <a:ext cx="6158984" cy="248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Agents receive feedback rarely, making learning difficult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12011" y="4205526"/>
            <a:ext cx="6583323" cy="1794370"/>
          </a:xfrm>
          <a:prstGeom prst="roundRect">
            <a:avLst>
              <a:gd name="adj" fmla="val 10960"/>
            </a:avLst>
          </a:prstGeom>
          <a:noFill/>
          <a:ln w="22860">
            <a:solidFill>
              <a:srgbClr val="E5DEB2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587830" y="4727211"/>
            <a:ext cx="91440" cy="1001197"/>
          </a:xfrm>
          <a:prstGeom prst="roundRect">
            <a:avLst>
              <a:gd name="adj" fmla="val 71233"/>
            </a:avLst>
          </a:prstGeom>
          <a:solidFill>
            <a:srgbClr val="FFE652"/>
          </a:solidFill>
          <a:ln/>
        </p:spPr>
      </p:sp>
      <p:sp>
        <p:nvSpPr>
          <p:cNvPr id="12" name="Text 9"/>
          <p:cNvSpPr/>
          <p:nvPr/>
        </p:nvSpPr>
        <p:spPr>
          <a:xfrm>
            <a:off x="7758472" y="4425077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Deceptive States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784950" y="4886920"/>
            <a:ext cx="6158984" cy="248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Good-looking states that actually lead to failure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512011" y="6177776"/>
            <a:ext cx="6583323" cy="1791674"/>
          </a:xfrm>
          <a:prstGeom prst="roundRect">
            <a:avLst>
              <a:gd name="adj" fmla="val 10960"/>
            </a:avLst>
          </a:prstGeom>
          <a:noFill/>
          <a:ln w="22860">
            <a:solidFill>
              <a:srgbClr val="E5DEB2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580591" y="6652317"/>
            <a:ext cx="91440" cy="1001197"/>
          </a:xfrm>
          <a:prstGeom prst="roundRect">
            <a:avLst>
              <a:gd name="adj" fmla="val 71233"/>
            </a:avLst>
          </a:prstGeom>
          <a:solidFill>
            <a:srgbClr val="FFE652"/>
          </a:solidFill>
          <a:ln/>
        </p:spPr>
      </p:sp>
      <p:sp>
        <p:nvSpPr>
          <p:cNvPr id="16" name="Text 13"/>
          <p:cNvSpPr/>
          <p:nvPr/>
        </p:nvSpPr>
        <p:spPr>
          <a:xfrm>
            <a:off x="7758472" y="6410025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Temporal Traps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758472" y="6884567"/>
            <a:ext cx="6336862" cy="768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Bad consequences visible only after significant delay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870229"/>
            <a:ext cx="7556421" cy="1417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1"/>
              </a:lnSpc>
            </a:pPr>
            <a:r>
              <a:rPr lang="en-US" sz="44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Architecture: Building the Deceptive Environment</a:t>
            </a:r>
            <a:endParaRPr lang="en-US" sz="44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1" y="2627949"/>
            <a:ext cx="7556421" cy="2252305"/>
          </a:xfrm>
          <a:prstGeom prst="roundRect">
            <a:avLst>
              <a:gd name="adj" fmla="val 4230"/>
            </a:avLst>
          </a:prstGeom>
          <a:noFill/>
          <a:ln w="30480">
            <a:solidFill>
              <a:srgbClr val="E5D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2885241"/>
            <a:ext cx="2991923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Environment Implementation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37484" y="3375662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gymnasium.Env subclass with Pygame-based renderer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37484" y="3817859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RGB image observation space (160×120×3)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537484" y="4260058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Discrete(4) action space: Left, Right, Jump, Stay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80191" y="5107069"/>
            <a:ext cx="7556421" cy="2252305"/>
          </a:xfrm>
          <a:prstGeom prst="roundRect">
            <a:avLst>
              <a:gd name="adj" fmla="val 4230"/>
            </a:avLst>
          </a:prstGeom>
          <a:noFill/>
          <a:ln w="30480">
            <a:solidFill>
              <a:srgbClr val="E5DEB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37485" y="5364361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Agent Configuration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537484" y="5854781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PPO (Proximal Policy Optimization) with CnnPolicy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37484" y="6296979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DummyVecEnv + VecTransposeImage for frame compatibility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537484" y="6739178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Experience generated purely through exploration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9333"/>
            <a:ext cx="5670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1"/>
              </a:lnSpc>
            </a:pPr>
            <a:r>
              <a:rPr lang="en-US" sz="44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Experimental Design</a:t>
            </a:r>
            <a:endParaRPr lang="en-US" sz="44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1" y="2605088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Training Process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1" y="318623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20,000 timesteps across 10+ PPO iterations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1" y="36284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Reward shaping: small reward for moving right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1" y="40706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Survival bonus to encourage longer episodes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1" y="45128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Monitor for logging, Tensorboard for metrics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2605088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Key Metrics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599522" y="333934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FE652"/>
          </a:solidFill>
          <a:ln/>
        </p:spPr>
      </p:sp>
      <p:sp>
        <p:nvSpPr>
          <p:cNvPr id="10" name="Text 8"/>
          <p:cNvSpPr/>
          <p:nvPr/>
        </p:nvSpPr>
        <p:spPr>
          <a:xfrm>
            <a:off x="7939683" y="3214570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ep_rew_mean: Average reward over recent episodes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599522" y="415587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FE652"/>
          </a:solidFill>
          <a:ln/>
        </p:spPr>
      </p:sp>
      <p:sp>
        <p:nvSpPr>
          <p:cNvPr id="12" name="Text 10"/>
          <p:cNvSpPr/>
          <p:nvPr/>
        </p:nvSpPr>
        <p:spPr>
          <a:xfrm>
            <a:off x="7939683" y="4031101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ep_len_mean: Average episode duration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599522" y="497240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FE652"/>
          </a:solidFill>
          <a:ln/>
        </p:spPr>
      </p:sp>
      <p:sp>
        <p:nvSpPr>
          <p:cNvPr id="14" name="Text 12"/>
          <p:cNvSpPr/>
          <p:nvPr/>
        </p:nvSpPr>
        <p:spPr>
          <a:xfrm>
            <a:off x="7939683" y="4847631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entropy_loss: Policy exploration adequacy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599522" y="5788939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FE652"/>
          </a:solidFill>
          <a:ln/>
        </p:spPr>
      </p:sp>
      <p:sp>
        <p:nvSpPr>
          <p:cNvPr id="16" name="Text 14"/>
          <p:cNvSpPr/>
          <p:nvPr/>
        </p:nvSpPr>
        <p:spPr>
          <a:xfrm>
            <a:off x="7939683" y="5664162"/>
            <a:ext cx="59045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value_loss: Value network approximation quality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93791" y="65373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1"/>
              </a:lnSpc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Human baseline established through manual play to identify misleading areas and compare learning strategies.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7" y="566977"/>
            <a:ext cx="7069099" cy="644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1"/>
              </a:lnSpc>
            </a:pPr>
            <a:r>
              <a:rPr lang="en-US" sz="40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Results: Learning in a Deceptive World</a:t>
            </a:r>
            <a:endParaRPr lang="en-US" sz="40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2"/>
            <a:ext cx="6342103" cy="63421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6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Key Observations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74281" y="2254925"/>
            <a:ext cx="6342103" cy="32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PPO without shaping dies instantly (reward = -1)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74281" y="2656999"/>
            <a:ext cx="6342103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With reward shaping: modest improvements in avoiding spikes and survival time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74281" y="3388995"/>
            <a:ext cx="6342103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Agent learns danger not from visual appearance but from outcomes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74280" y="4254938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Challenges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74281" y="4783217"/>
            <a:ext cx="6342103" cy="32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Low KL divergence: agent too cautious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74281" y="5185291"/>
            <a:ext cx="6342103" cy="32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Flat entropy indicating insufficient policy variance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74281" y="5587365"/>
            <a:ext cx="6342103" cy="32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1" indent="-342891">
              <a:lnSpc>
                <a:spcPts val="2551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Full mastery not achieved within 20k steps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9943"/>
            <a:ext cx="5670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1"/>
              </a:lnSpc>
            </a:pPr>
            <a:r>
              <a:rPr lang="en-US" sz="44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Future Research Directions</a:t>
            </a:r>
            <a:endParaRPr lang="en-US" sz="44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1" y="2602349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5" y="3736419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Technical Improvements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5" y="42268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PPO-LSTM or DRQN for partial observability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5" y="50319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Curriculum learning for incremental difficulty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0605" y="5837040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Enhanced reward signals (goal zone, memory)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8" y="2602349"/>
            <a:ext cx="4347567" cy="9072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2" y="3736419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Visualization Tools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368172" y="42268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Trajectory heatmaps for death/safe zones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368172" y="50319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Saliency maps showing CNN attention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5368172" y="5837040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Ghost replay comparing agent vs human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6" y="2602349"/>
            <a:ext cx="4347567" cy="90725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715739" y="3736419"/>
            <a:ext cx="2835235" cy="35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1"/>
              </a:lnSpc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Research Questions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715739" y="42268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RL robustness in deceptive environments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9715739" y="503193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Algorithm comparison: PPO vs SAC vs DQN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9715739" y="5837040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91" indent="-342891">
              <a:lnSpc>
                <a:spcPts val="2851"/>
              </a:lnSpc>
              <a:buSzPct val="100000"/>
              <a:buChar char="•"/>
            </a:pPr>
            <a:r>
              <a:rPr lang="en-US" sz="17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Generalization with shifting tile positions</a:t>
            </a:r>
            <a:endParaRPr lang="en-US" sz="17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165" y="446366"/>
            <a:ext cx="4058723" cy="507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51"/>
              </a:lnSpc>
            </a:pPr>
            <a:r>
              <a:rPr lang="en-US" sz="31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Conclusion</a:t>
            </a:r>
            <a:endParaRPr lang="en-US" sz="31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68168" y="1343265"/>
            <a:ext cx="6549033" cy="1223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Level Devil provides a high-stakes playground for reinforcement learning research that exposes limitations in current approaches to exploration when visual feedback is misleading.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68168" y="3081337"/>
            <a:ext cx="6549033" cy="1889550"/>
          </a:xfrm>
          <a:prstGeom prst="roundRect">
            <a:avLst>
              <a:gd name="adj" fmla="val 5347"/>
            </a:avLst>
          </a:prstGeom>
          <a:solidFill>
            <a:srgbClr val="FFF8CC"/>
          </a:solidFill>
          <a:ln w="7620">
            <a:solidFill>
              <a:srgbClr val="E5DEB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38068" y="3334622"/>
            <a:ext cx="2029301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sz="15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Educational Value</a:t>
            </a:r>
            <a:endParaRPr lang="en-US" sz="15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38069" y="3937153"/>
            <a:ext cx="6209228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Side-by-side comparison of manual and automated learning reveals key insights into decision-making processes.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68168" y="5330282"/>
            <a:ext cx="6549033" cy="2096429"/>
          </a:xfrm>
          <a:prstGeom prst="roundRect">
            <a:avLst>
              <a:gd name="adj" fmla="val 5347"/>
            </a:avLst>
          </a:prstGeom>
          <a:solidFill>
            <a:srgbClr val="FFF8CC"/>
          </a:solidFill>
          <a:ln w="7620">
            <a:solidFill>
              <a:srgbClr val="E5DEB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38069" y="5685402"/>
            <a:ext cx="2029301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1"/>
              </a:lnSpc>
            </a:pPr>
            <a:r>
              <a:rPr lang="en-US" sz="1551" b="1" dirty="0">
                <a:solidFill>
                  <a:srgbClr val="000000"/>
                </a:solidFill>
                <a:latin typeface="Times New Roman" panose="02020603050405020304" pitchFamily="18" charset="0"/>
                <a:ea typeface="Patrick Hand Bold" pitchFamily="34" charset="-122"/>
                <a:cs typeface="Times New Roman" panose="02020603050405020304" pitchFamily="18" charset="0"/>
              </a:rPr>
              <a:t>Research Applications</a:t>
            </a:r>
            <a:endParaRPr lang="en-US" sz="15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38068" y="6547728"/>
            <a:ext cx="6209228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Platform extensibility supports ongoing work in generalization, interpretability, and robust policy learning.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822" y="1379817"/>
            <a:ext cx="6549033" cy="654903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20822" y="8111491"/>
            <a:ext cx="6549033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1" dirty="0">
                <a:solidFill>
                  <a:srgbClr val="000000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 practical case study for safe reinforcement learning, adversarial design, and behavior shaping in environments with misleading sensory information.</a:t>
            </a:r>
            <a:endParaRPr lang="en-US" sz="125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124</TotalTime>
  <Words>435</Words>
  <Application>Microsoft Office PowerPoint</Application>
  <PresentationFormat>Custom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Divya Sunil</dc:creator>
  <cp:lastModifiedBy>Divya Sunil</cp:lastModifiedBy>
  <cp:revision>3</cp:revision>
  <dcterms:created xsi:type="dcterms:W3CDTF">2025-07-21T16:48:56Z</dcterms:created>
  <dcterms:modified xsi:type="dcterms:W3CDTF">2025-07-21T18:54:22Z</dcterms:modified>
</cp:coreProperties>
</file>